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9" r:id="rId6"/>
    <p:sldId id="258" r:id="rId7"/>
    <p:sldId id="270" r:id="rId8"/>
    <p:sldId id="271" r:id="rId9"/>
    <p:sldId id="260" r:id="rId10"/>
    <p:sldId id="272" r:id="rId11"/>
    <p:sldId id="274" r:id="rId12"/>
    <p:sldId id="273" r:id="rId13"/>
    <p:sldId id="280" r:id="rId14"/>
    <p:sldId id="277" r:id="rId15"/>
    <p:sldId id="279" r:id="rId16"/>
    <p:sldId id="264" r:id="rId17"/>
    <p:sldId id="275" r:id="rId18"/>
    <p:sldId id="278" r:id="rId19"/>
    <p:sldId id="276" r:id="rId20"/>
    <p:sldId id="268" r:id="rId21"/>
    <p:sldId id="26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71E"/>
    <a:srgbClr val="0A2C09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52" y="6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4/11/2023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2" y="1446980"/>
            <a:ext cx="10814798" cy="2838150"/>
          </a:xfrm>
        </p:spPr>
        <p:txBody>
          <a:bodyPr/>
          <a:lstStyle/>
          <a:p>
            <a:r>
              <a:rPr lang="en-GB" sz="6600" b="1" i="1" spc="-150" dirty="0">
                <a:solidFill>
                  <a:schemeClr val="bg2"/>
                </a:solidFill>
                <a:cs typeface="Times New Roman" panose="02020603050405020304" pitchFamily="18" charset="0"/>
              </a:rPr>
              <a:t>Intelligent Waste Classification for a Sustainable Future </a:t>
            </a:r>
            <a:endParaRPr lang="ru-RU" sz="6600" i="1" spc="-15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67A97-607B-B9BE-33DD-E0D7737EBED8}"/>
              </a:ext>
            </a:extLst>
          </p:cNvPr>
          <p:cNvSpPr txBox="1"/>
          <p:nvPr/>
        </p:nvSpPr>
        <p:spPr>
          <a:xfrm>
            <a:off x="498662" y="4688075"/>
            <a:ext cx="6177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2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Batch members</a:t>
            </a:r>
          </a:p>
          <a:p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VIGNESH K              (211419105163)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SELVAKUMAR P      (211419105132)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SASIDARAN S         (211419105130)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VIGNESH V              (211419105165)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78EF0-9056-04C8-EC2F-03A453609991}"/>
              </a:ext>
            </a:extLst>
          </p:cNvPr>
          <p:cNvSpPr txBox="1"/>
          <p:nvPr/>
        </p:nvSpPr>
        <p:spPr>
          <a:xfrm>
            <a:off x="8914400" y="5411020"/>
            <a:ext cx="1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Guide Name</a:t>
            </a:r>
            <a:endParaRPr lang="en-GB" b="1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44BAE-14B3-C797-9508-DF3F9D4C4895}"/>
              </a:ext>
            </a:extLst>
          </p:cNvPr>
          <p:cNvSpPr txBox="1"/>
          <p:nvPr/>
        </p:nvSpPr>
        <p:spPr>
          <a:xfrm>
            <a:off x="9897671" y="5406661"/>
            <a:ext cx="2113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Mr. N. KARTHIKEYAN</a:t>
            </a:r>
          </a:p>
          <a:p>
            <a:r>
              <a:rPr lang="en-GB" b="1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Assistant Professor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02234-EF51-751F-2F71-B813F11BB47F}"/>
              </a:ext>
            </a:extLst>
          </p:cNvPr>
          <p:cNvSpPr txBox="1"/>
          <p:nvPr/>
        </p:nvSpPr>
        <p:spPr>
          <a:xfrm>
            <a:off x="4398728" y="524115"/>
            <a:ext cx="339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Arial Black" panose="020B0A04020102020204" pitchFamily="34" charset="0"/>
              </a:rPr>
              <a:t>HTTP working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3260E-5F6F-4200-E2DA-0CAAE9A9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34" y="1276720"/>
            <a:ext cx="8336132" cy="46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999587-EA31-6FE4-CA88-D88CF28D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9" y="2130298"/>
            <a:ext cx="6186912" cy="3489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13" y="971770"/>
            <a:ext cx="6827843" cy="12658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rial Black" panose="020B0A04020102020204" pitchFamily="34" charset="0"/>
              </a:rPr>
              <a:t>IMAGE 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03" y="2237593"/>
            <a:ext cx="5823662" cy="33049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CNNs are deep neural networks used for image processing, extracting features and classifying them into predetermined classes.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Quantized </a:t>
            </a:r>
            <a:r>
              <a:rPr lang="en-US" sz="18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MobileNet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is a CNN optimized for mobile devices with high accuracy and speed.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Teachable Machine simplifies custom machine learning by allowing users to upload data and train without extensive programming knowledge.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5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02234-EF51-751F-2F71-B813F11BB47F}"/>
              </a:ext>
            </a:extLst>
          </p:cNvPr>
          <p:cNvSpPr txBox="1"/>
          <p:nvPr/>
        </p:nvSpPr>
        <p:spPr>
          <a:xfrm>
            <a:off x="1674919" y="682177"/>
            <a:ext cx="8842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Arial Black" panose="020B0A04020102020204" pitchFamily="34" charset="0"/>
              </a:rPr>
              <a:t>Convolutional Neural Network working</a:t>
            </a:r>
            <a:endParaRPr lang="en-IN" sz="3200" b="0" i="0" dirty="0">
              <a:solidFill>
                <a:srgbClr val="FFFFFF"/>
              </a:solidFill>
              <a:effectLst/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4A10A-DA46-082A-FAF1-59922723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063054"/>
            <a:ext cx="990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7C180C-7BA0-5901-5267-8CC4B67B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92" y="1500325"/>
            <a:ext cx="5645344" cy="40570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1E022A-AC7C-6273-FEE4-3121C3B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2" y="1500325"/>
            <a:ext cx="5609487" cy="4057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D2460-63DA-FA73-039A-DB204B6A8117}"/>
              </a:ext>
            </a:extLst>
          </p:cNvPr>
          <p:cNvSpPr txBox="1"/>
          <p:nvPr/>
        </p:nvSpPr>
        <p:spPr>
          <a:xfrm>
            <a:off x="2099121" y="758884"/>
            <a:ext cx="212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Android Studio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C5900-D7FF-FB16-383B-79575F7C3224}"/>
              </a:ext>
            </a:extLst>
          </p:cNvPr>
          <p:cNvSpPr txBox="1"/>
          <p:nvPr/>
        </p:nvSpPr>
        <p:spPr>
          <a:xfrm>
            <a:off x="7787076" y="758884"/>
            <a:ext cx="2750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Teachable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E331A-C622-FA3A-1873-7FD23FA4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89" y="1351990"/>
            <a:ext cx="6103714" cy="456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57A48-D618-2D28-8E61-7ECE6DD22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95" y="1351990"/>
            <a:ext cx="4048447" cy="4524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C8B2DC-EED8-CB3A-6490-6A4A8BD7E8C4}"/>
              </a:ext>
            </a:extLst>
          </p:cNvPr>
          <p:cNvSpPr txBox="1"/>
          <p:nvPr/>
        </p:nvSpPr>
        <p:spPr>
          <a:xfrm>
            <a:off x="4499742" y="569626"/>
            <a:ext cx="3192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Arduino IDE and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66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A3C6F-51F6-D447-3436-6E259A3BF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9F3E5-E53D-E072-F574-24D276243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913" y="2003307"/>
            <a:ext cx="4183650" cy="4543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Advantages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4F3E85-F99A-77C1-F35C-F4C7E4C64B83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729706" y="2003307"/>
            <a:ext cx="4183650" cy="4543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Disadvantages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B6F81F9-DBA5-9CBF-F09D-453EB5C8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9AA7F3-FACD-7B5B-6D61-DFE238BA727C}"/>
              </a:ext>
            </a:extLst>
          </p:cNvPr>
          <p:cNvSpPr/>
          <p:nvPr/>
        </p:nvSpPr>
        <p:spPr>
          <a:xfrm>
            <a:off x="838199" y="2761446"/>
            <a:ext cx="4983079" cy="312494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131B2B-DA73-F6F7-B6D5-1653E840D096}"/>
              </a:ext>
            </a:extLst>
          </p:cNvPr>
          <p:cNvSpPr txBox="1">
            <a:spLocks/>
          </p:cNvSpPr>
          <p:nvPr/>
        </p:nvSpPr>
        <p:spPr>
          <a:xfrm>
            <a:off x="1043207" y="2951785"/>
            <a:ext cx="4478704" cy="36816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Reduces labor, time and effort required for garbage sorting.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Hardware cost is significantly less compared to existing systems.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The software is easier to install, use and train new objects.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E134FB-28AE-CFBF-B2C8-43EAEF0E434A}"/>
              </a:ext>
            </a:extLst>
          </p:cNvPr>
          <p:cNvSpPr/>
          <p:nvPr/>
        </p:nvSpPr>
        <p:spPr>
          <a:xfrm>
            <a:off x="6370720" y="2761446"/>
            <a:ext cx="4983079" cy="312494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4D1B549-FA5E-7E3C-E645-04FDDDA7CAF5}"/>
              </a:ext>
            </a:extLst>
          </p:cNvPr>
          <p:cNvSpPr txBox="1">
            <a:spLocks/>
          </p:cNvSpPr>
          <p:nvPr/>
        </p:nvSpPr>
        <p:spPr>
          <a:xfrm>
            <a:off x="6494270" y="2965061"/>
            <a:ext cx="4654523" cy="36816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Can process only one garbage object at a time.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Garbage segregation consist of  separation and sorting. Separation equipment is beyond the scope of this project.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Camera-based systems alone may lead to misclassification.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29752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C86A4-F7E9-2370-692D-CD38AAEFC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0" y="727741"/>
            <a:ext cx="2417621" cy="5103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CA37D-9F29-C891-9C80-A0E9E1044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347" y="1518082"/>
            <a:ext cx="7977988" cy="4313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02234-EF51-751F-2F71-B813F11BB47F}"/>
              </a:ext>
            </a:extLst>
          </p:cNvPr>
          <p:cNvSpPr txBox="1"/>
          <p:nvPr/>
        </p:nvSpPr>
        <p:spPr>
          <a:xfrm>
            <a:off x="6002069" y="497482"/>
            <a:ext cx="339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Arial Black" panose="020B0A04020102020204" pitchFamily="34" charset="0"/>
              </a:rPr>
              <a:t>Entire System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3381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8B79F8-6C48-CA94-539B-3D097D1F8E0B}"/>
              </a:ext>
            </a:extLst>
          </p:cNvPr>
          <p:cNvSpPr/>
          <p:nvPr/>
        </p:nvSpPr>
        <p:spPr>
          <a:xfrm>
            <a:off x="1420427" y="1793289"/>
            <a:ext cx="9436963" cy="4261282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CE88-1A91-8CDD-92FE-F8A6F20DF706}"/>
              </a:ext>
            </a:extLst>
          </p:cNvPr>
          <p:cNvSpPr/>
          <p:nvPr/>
        </p:nvSpPr>
        <p:spPr>
          <a:xfrm>
            <a:off x="1830097" y="1817104"/>
            <a:ext cx="8794376" cy="417496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 Black" panose="020B0A04020102020204" pitchFamily="34" charset="0"/>
              </a:rPr>
              <a:t>AMP Robotics (2022). Robotic Sorting. [online] AMP Robotics. Available at: https://www.amprobotics.com/robotic-system.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 Black" panose="020B0A04020102020204" pitchFamily="34" charset="0"/>
              </a:rPr>
              <a:t>C. P, </a:t>
            </a:r>
            <a:r>
              <a:rPr lang="en-US" sz="1400" b="1" dirty="0" err="1">
                <a:latin typeface="Arial Black" panose="020B0A04020102020204" pitchFamily="34" charset="0"/>
              </a:rPr>
              <a:t>M.G.,Yadav,S.,Shanmugam</a:t>
            </a:r>
            <a:r>
              <a:rPr lang="en-US" sz="1400" b="1" dirty="0">
                <a:latin typeface="Arial Black" panose="020B0A04020102020204" pitchFamily="34" charset="0"/>
              </a:rPr>
              <a:t>, A.,</a:t>
            </a:r>
            <a:r>
              <a:rPr lang="en-US" sz="1400" b="1" dirty="0" err="1">
                <a:latin typeface="Arial Black" panose="020B0A04020102020204" pitchFamily="34" charset="0"/>
              </a:rPr>
              <a:t>V,H.and</a:t>
            </a:r>
            <a:r>
              <a:rPr lang="en-US" sz="1400" b="1" dirty="0">
                <a:latin typeface="Arial Black" panose="020B0A04020102020204" pitchFamily="34" charset="0"/>
              </a:rPr>
              <a:t> </a:t>
            </a:r>
            <a:r>
              <a:rPr lang="en-US" sz="1400" b="1" dirty="0" err="1">
                <a:latin typeface="Arial Black" panose="020B0A04020102020204" pitchFamily="34" charset="0"/>
              </a:rPr>
              <a:t>Suresh,N</a:t>
            </a:r>
            <a:r>
              <a:rPr lang="en-US" sz="1400" b="1" dirty="0">
                <a:latin typeface="Arial Black" panose="020B0A04020102020204" pitchFamily="34" charset="0"/>
              </a:rPr>
              <a:t>.(2021). Waste Classification and Segregation : Machine Learning and IOT Approach. [online] IEEE Xplore. </a:t>
            </a:r>
            <a:r>
              <a:rPr lang="en-US" sz="1400" b="1" dirty="0" err="1">
                <a:latin typeface="Arial Black" panose="020B0A04020102020204" pitchFamily="34" charset="0"/>
              </a:rPr>
              <a:t>doi:https</a:t>
            </a:r>
            <a:r>
              <a:rPr lang="en-US" sz="1400" b="1" dirty="0">
                <a:latin typeface="Arial Black" panose="020B0A04020102020204" pitchFamily="34" charset="0"/>
              </a:rPr>
              <a:t>://doi.org/10.1109/ICIEM51511.2021.944528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dirty="0">
                <a:latin typeface="Arial Black" panose="020B0A04020102020204" pitchFamily="34" charset="0"/>
              </a:rPr>
              <a:t>Google LLC (2023). Teachable Machine. [online] teachablemachine.withgoogle.com. Available at: https://teachablemachine.withgoogle.com/ [Accessed 4 Apr. 2023]. </a:t>
            </a:r>
            <a:endParaRPr lang="en-US" sz="1400" b="1" dirty="0">
              <a:latin typeface="Arial Black" panose="020B0A040201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 Black" panose="020B0A04020102020204" pitchFamily="34" charset="0"/>
              </a:rPr>
              <a:t>Kang, Z., Yang, J., Li, G. and Zhang, Z. (2020). An Automatic Garbage Classification System Based on Deep Learning. IEEE Access, 8, pp.140019–140029. </a:t>
            </a:r>
            <a:r>
              <a:rPr lang="en-US" sz="1400" b="1" dirty="0" err="1">
                <a:latin typeface="Arial Black" panose="020B0A04020102020204" pitchFamily="34" charset="0"/>
              </a:rPr>
              <a:t>doi:https</a:t>
            </a:r>
            <a:r>
              <a:rPr lang="en-US" sz="1400" b="1" dirty="0">
                <a:latin typeface="Arial Black" panose="020B0A04020102020204" pitchFamily="34" charset="0"/>
              </a:rPr>
              <a:t>://doi.org/10.1109/access.2020.3010496.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 Black" panose="020B0A04020102020204" pitchFamily="34" charset="0"/>
              </a:rPr>
              <a:t>Patel, R. and </a:t>
            </a:r>
            <a:r>
              <a:rPr lang="en-US" sz="1400" b="1" dirty="0" err="1">
                <a:latin typeface="Arial Black" panose="020B0A04020102020204" pitchFamily="34" charset="0"/>
              </a:rPr>
              <a:t>Chaware</a:t>
            </a:r>
            <a:r>
              <a:rPr lang="en-US" sz="1400" b="1" dirty="0">
                <a:latin typeface="Arial Black" panose="020B0A04020102020204" pitchFamily="34" charset="0"/>
              </a:rPr>
              <a:t>, A. (2021). Quantizing MobileNet Models for Classification Problem. [online] IEEE Xplore. Available at: https://ieeexplore.ieee.org/document/9441115 [Accessed 4 Jan. 2023].</a:t>
            </a:r>
            <a:endParaRPr lang="en-IN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290F8A-9389-2AAA-E9DB-67695B753FDD}"/>
              </a:ext>
            </a:extLst>
          </p:cNvPr>
          <p:cNvSpPr/>
          <p:nvPr/>
        </p:nvSpPr>
        <p:spPr>
          <a:xfrm>
            <a:off x="417250" y="2263806"/>
            <a:ext cx="6125594" cy="312494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89118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2"/>
                </a:solidFill>
                <a:latin typeface="Arial Black" panose="020B0A04020102020204" pitchFamily="34" charset="0"/>
              </a:rPr>
              <a:t>ABSTRACT</a:t>
            </a:r>
            <a:endParaRPr lang="en-US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778" y="2436881"/>
            <a:ext cx="5924066" cy="3681603"/>
          </a:xfrm>
        </p:spPr>
        <p:txBody>
          <a:bodyPr>
            <a:noAutofit/>
          </a:bodyPr>
          <a:lstStyle/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Garbage segregation is a challenge for cities worldwide.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Existing systems for garbage segregation can be expensive.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The proposed solution uses TensorFlow Lite, an Android app and an ESP8266 microcontroller.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The proposed system provides a cost-effective, automated approach for garbage sorting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34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ADF218-9547-3403-2848-A3F3BB8DD56F}"/>
              </a:ext>
            </a:extLst>
          </p:cNvPr>
          <p:cNvSpPr/>
          <p:nvPr/>
        </p:nvSpPr>
        <p:spPr>
          <a:xfrm>
            <a:off x="417249" y="2317072"/>
            <a:ext cx="6205493" cy="325181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89118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459" y="2436881"/>
            <a:ext cx="6012059" cy="36816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issue of waste management is a growing concern globally, with increasing amounts of waste generated each year.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development of waste segregation systems has the potential to significantly improve waste management practices.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proposed waste segregation system combines machine learning algorithms with hardware components to achieve accurate waste classification.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F4CF8-9F74-38DB-8707-BDC83A5EE586}"/>
              </a:ext>
            </a:extLst>
          </p:cNvPr>
          <p:cNvSpPr/>
          <p:nvPr/>
        </p:nvSpPr>
        <p:spPr>
          <a:xfrm>
            <a:off x="417250" y="2263805"/>
            <a:ext cx="6152225" cy="3612631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59" y="981563"/>
            <a:ext cx="6827843" cy="12658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Arial Black" panose="020B0A04020102020204" pitchFamily="34" charset="0"/>
              </a:rPr>
              <a:t>EXISTING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459" y="2436881"/>
            <a:ext cx="5736851" cy="35289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Lack of proper waste segregation leads to environmental pollution and health hazards.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Manual waste segregation is time consuming.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Automated waste segregation systems are available, but they not accessible to everyone.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These systems use complex models such as </a:t>
            </a:r>
            <a:r>
              <a:rPr lang="en-US" sz="18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ResNet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or VGG which require expensive hardware.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549EB2-AC24-C2B3-DA62-96D5BC25A026}"/>
              </a:ext>
            </a:extLst>
          </p:cNvPr>
          <p:cNvSpPr/>
          <p:nvPr/>
        </p:nvSpPr>
        <p:spPr>
          <a:xfrm>
            <a:off x="417250" y="2237594"/>
            <a:ext cx="6207668" cy="3281038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13" y="971770"/>
            <a:ext cx="6827843" cy="12658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rial Black" panose="020B0A04020102020204" pitchFamily="34" charset="0"/>
              </a:rPr>
              <a:t>PROPOSED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195" y="2349724"/>
            <a:ext cx="5958723" cy="32810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Proposed system uses lightweight model called MobileNet.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It is faster and has lower hardware requirement compared to other CNN models.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system is embedded in an Android application, eliminating the need for external image processing hardware.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To demonstrate the system’s capability, a prototype has been built that can sort objects into “Bio” or “NonBio”.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SYSTEM BLOCK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626AFA-4CFB-75D6-5729-1CACEA06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4" y="1883192"/>
            <a:ext cx="8735627" cy="40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557798-51D4-A880-67CA-DA5E2F84850A}"/>
              </a:ext>
            </a:extLst>
          </p:cNvPr>
          <p:cNvSpPr/>
          <p:nvPr/>
        </p:nvSpPr>
        <p:spPr>
          <a:xfrm>
            <a:off x="319596" y="2208354"/>
            <a:ext cx="6223247" cy="382030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13" y="971770"/>
            <a:ext cx="6827843" cy="12658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rial Black" panose="020B0A04020102020204" pitchFamily="34" charset="0"/>
              </a:rPr>
              <a:t>CONSTRUCTION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1526" y="2327424"/>
            <a:ext cx="5961317" cy="39101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system consists of a conveyor belt, servo motor, IR sensor, NodeMCU board, and LEDs.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conveyor belt is used to transport waste objects to the sorting area.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servo motor is used to move the sorting arm to direct waste into the correct bin.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IR sensor is used to detect when an object is in the sorting area.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phone is placed on the top of the conveyor belt and it is connected in the same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Arial Black" panose="020B0A04020102020204" pitchFamily="34" charset="0"/>
              </a:rPr>
              <a:t>HARDWARE CIRCUIT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3133A-06ED-5A48-D30C-926A84F3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51284"/>
            <a:ext cx="8513686" cy="41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07CFE-4DD0-8A24-EFF2-57C92FF8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8" y="2130297"/>
            <a:ext cx="6237829" cy="3822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13" y="971770"/>
            <a:ext cx="6827843" cy="12658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rial Black" panose="020B0A04020102020204" pitchFamily="34" charset="0"/>
              </a:rPr>
              <a:t>WORKING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178" y="2399880"/>
            <a:ext cx="6128949" cy="39011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user places the object on the conveyor belt, which moves forward until it reaches the IR sensor.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IR sensor triggers the NodeMCU board, which turns off the conveyor motor and sends a HTTP request to the phone.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The phone sends a response indicating whether the object is "Bio" or "</a:t>
            </a:r>
            <a:r>
              <a:rPr lang="en-US" sz="18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NonBio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.“</a:t>
            </a:r>
          </a:p>
          <a:p>
            <a:pPr>
              <a:lnSpc>
                <a:spcPct val="10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 Based on the response, the ESP8266 turns on the appropriate LED and tilts the plate to deposit the object in the corresponding bin.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8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897</TotalTime>
  <Words>842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Bahnschrift Condensed</vt:lpstr>
      <vt:lpstr>Calibri</vt:lpstr>
      <vt:lpstr>Franklin Gothic Book</vt:lpstr>
      <vt:lpstr>Gill Sans MT</vt:lpstr>
      <vt:lpstr>Roboto</vt:lpstr>
      <vt:lpstr>Wingdings</vt:lpstr>
      <vt:lpstr>Office Theme</vt:lpstr>
      <vt:lpstr>Intelligent Waste Classification for a Sustainable Future </vt:lpstr>
      <vt:lpstr>ABSTRACT</vt:lpstr>
      <vt:lpstr>INTRODUCTION</vt:lpstr>
      <vt:lpstr>EXISTING SYSTEM</vt:lpstr>
      <vt:lpstr>PROPOSED SYSTEM</vt:lpstr>
      <vt:lpstr>SYSTEM BLOCK DIAGRAM</vt:lpstr>
      <vt:lpstr>CONSTRUCTION</vt:lpstr>
      <vt:lpstr>HARDWARE CIRCUIT DIAGRAM</vt:lpstr>
      <vt:lpstr>WORKING</vt:lpstr>
      <vt:lpstr>PowerPoint Presentation</vt:lpstr>
      <vt:lpstr>IMAGE PROCESSING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Waste Classification for a Sustainable Future</dc:title>
  <dc:creator>VICKY VK</dc:creator>
  <cp:lastModifiedBy>Sasidaran S</cp:lastModifiedBy>
  <cp:revision>9</cp:revision>
  <dcterms:created xsi:type="dcterms:W3CDTF">2023-04-09T13:58:56Z</dcterms:created>
  <dcterms:modified xsi:type="dcterms:W3CDTF">2023-04-11T13:47:04Z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